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8"/>
  </p:notesMasterIdLst>
  <p:sldIdLst>
    <p:sldId id="267" r:id="rId2"/>
    <p:sldId id="268" r:id="rId3"/>
    <p:sldId id="269" r:id="rId4"/>
    <p:sldId id="270" r:id="rId5"/>
    <p:sldId id="271" r:id="rId6"/>
    <p:sldId id="272" r:id="rId7"/>
  </p:sldIdLst>
  <p:sldSz cx="15119350" cy="10691813"/>
  <p:notesSz cx="9939338" cy="14368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5757"/>
    <a:srgbClr val="FFFFCC"/>
    <a:srgbClr val="FFFF99"/>
    <a:srgbClr val="46C26C"/>
    <a:srgbClr val="A3D8D2"/>
    <a:srgbClr val="C1E5F5"/>
    <a:srgbClr val="000066"/>
    <a:srgbClr val="FF33CC"/>
    <a:srgbClr val="556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5" autoAdjust="0"/>
    <p:restoredTop sz="96781" autoAdjust="0"/>
  </p:normalViewPr>
  <p:slideViewPr>
    <p:cSldViewPr snapToGrid="0">
      <p:cViewPr varScale="1">
        <p:scale>
          <a:sx n="82" d="100"/>
          <a:sy n="82" d="100"/>
        </p:scale>
        <p:origin x="1350" y="102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4002" y="108"/>
      </p:cViewPr>
      <p:guideLst/>
    </p:cSldViewPr>
  </p:notesViewPr>
  <p:gridSpacing cx="72008" cy="72008"/>
</p:viewPr>
</file>

<file path=ppt/_rels/presentation.xml.rels>&#65279;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4306888" cy="720725"/>
          </a:xfrm>
          <a:prstGeom prst="rect">
            <a:avLst/>
          </a:prstGeom>
        </p:spPr>
        <p:txBody>
          <a:bodyPr vert="horz" lIns="91381" tIns="45691" rIns="91381" bIns="45691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281" y="4"/>
            <a:ext cx="4308474" cy="720725"/>
          </a:xfrm>
          <a:prstGeom prst="rect">
            <a:avLst/>
          </a:prstGeom>
        </p:spPr>
        <p:txBody>
          <a:bodyPr vert="horz" lIns="91381" tIns="45691" rIns="91381" bIns="45691" rtlCol="0"/>
          <a:lstStyle>
            <a:lvl1pPr algn="r">
              <a:defRPr sz="1300"/>
            </a:lvl1pPr>
          </a:lstStyle>
          <a:p>
            <a:fld id="{BE947D35-6395-4D67-9929-24939202AFC8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539875" y="1793875"/>
            <a:ext cx="6859588" cy="4851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1" tIns="45691" rIns="91381" bIns="4569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778" y="6915150"/>
            <a:ext cx="7951789" cy="5657850"/>
          </a:xfrm>
          <a:prstGeom prst="rect">
            <a:avLst/>
          </a:prstGeom>
        </p:spPr>
        <p:txBody>
          <a:bodyPr vert="horz" lIns="91381" tIns="45691" rIns="91381" bIns="4569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647742"/>
            <a:ext cx="4306888" cy="720725"/>
          </a:xfrm>
          <a:prstGeom prst="rect">
            <a:avLst/>
          </a:prstGeom>
        </p:spPr>
        <p:txBody>
          <a:bodyPr vert="horz" lIns="91381" tIns="45691" rIns="91381" bIns="45691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281" y="13647742"/>
            <a:ext cx="4308474" cy="720725"/>
          </a:xfrm>
          <a:prstGeom prst="rect">
            <a:avLst/>
          </a:prstGeom>
        </p:spPr>
        <p:txBody>
          <a:bodyPr vert="horz" lIns="91381" tIns="45691" rIns="91381" bIns="45691" rtlCol="0" anchor="b"/>
          <a:lstStyle>
            <a:lvl1pPr algn="r">
              <a:defRPr sz="1300"/>
            </a:lvl1pPr>
          </a:lstStyle>
          <a:p>
            <a:fld id="{1BFA843E-FE04-4E6D-B1B1-018C82A0A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29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6989">
              <a:defRPr/>
            </a:pPr>
            <a:fld id="{2A3E5E2C-7976-4D2C-BE91-52DF3FDA1F17}" type="slidenum">
              <a:rPr kumimoji="1" lang="ja-JP" altLang="en-US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pPr defTabSz="456989">
                <a:defRPr/>
              </a:pPr>
              <a:t>1</a:t>
            </a:fld>
            <a:endParaRPr kumimoji="1" lang="ja-JP" altLang="en-US">
              <a:solidFill>
                <a:prstClr val="black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722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6989">
              <a:defRPr/>
            </a:pPr>
            <a:fld id="{2A3E5E2C-7976-4D2C-BE91-52DF3FDA1F17}" type="slidenum">
              <a:rPr kumimoji="1" lang="ja-JP" altLang="en-US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pPr defTabSz="456989">
                <a:defRPr/>
              </a:pPr>
              <a:t>2</a:t>
            </a:fld>
            <a:endParaRPr kumimoji="1" lang="ja-JP" altLang="en-US">
              <a:solidFill>
                <a:prstClr val="black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6586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6989">
              <a:defRPr/>
            </a:pPr>
            <a:fld id="{2A3E5E2C-7976-4D2C-BE91-52DF3FDA1F17}" type="slidenum">
              <a:rPr kumimoji="1" lang="ja-JP" altLang="en-US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pPr defTabSz="456989">
                <a:defRPr/>
              </a:pPr>
              <a:t>3</a:t>
            </a:fld>
            <a:endParaRPr kumimoji="1" lang="ja-JP" altLang="en-US">
              <a:solidFill>
                <a:prstClr val="black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3685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6989">
              <a:defRPr/>
            </a:pPr>
            <a:fld id="{2A3E5E2C-7976-4D2C-BE91-52DF3FDA1F17}" type="slidenum">
              <a:rPr kumimoji="1" lang="ja-JP" altLang="en-US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pPr defTabSz="456989">
                <a:defRPr/>
              </a:pPr>
              <a:t>4</a:t>
            </a:fld>
            <a:endParaRPr kumimoji="1" lang="ja-JP" altLang="en-US">
              <a:solidFill>
                <a:prstClr val="black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242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6989">
              <a:defRPr/>
            </a:pPr>
            <a:fld id="{2A3E5E2C-7976-4D2C-BE91-52DF3FDA1F17}" type="slidenum">
              <a:rPr kumimoji="1" lang="ja-JP" altLang="en-US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pPr defTabSz="456989">
                <a:defRPr/>
              </a:pPr>
              <a:t>5</a:t>
            </a:fld>
            <a:endParaRPr kumimoji="1" lang="ja-JP" altLang="en-US">
              <a:solidFill>
                <a:prstClr val="black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1918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56989">
              <a:defRPr/>
            </a:pPr>
            <a:fld id="{2A3E5E2C-7976-4D2C-BE91-52DF3FDA1F17}" type="slidenum">
              <a:rPr kumimoji="1" lang="ja-JP" altLang="en-US">
                <a:solidFill>
                  <a:prstClr val="black"/>
                </a:solidFill>
                <a:latin typeface="游ゴシック" panose="02110004020202020204"/>
                <a:ea typeface="游ゴシック" panose="020B0400000000000000" pitchFamily="50" charset="-128"/>
              </a:rPr>
              <a:pPr defTabSz="456989">
                <a:defRPr/>
              </a:pPr>
              <a:t>6</a:t>
            </a:fld>
            <a:endParaRPr kumimoji="1" lang="ja-JP" altLang="en-US">
              <a:solidFill>
                <a:prstClr val="black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0829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EDF875C-C7ED-8799-B994-F95726F15CB8}"/>
              </a:ext>
            </a:extLst>
          </p:cNvPr>
          <p:cNvSpPr txBox="1">
            <a:spLocks/>
          </p:cNvSpPr>
          <p:nvPr userDrawn="1"/>
        </p:nvSpPr>
        <p:spPr>
          <a:xfrm>
            <a:off x="816617" y="914644"/>
            <a:ext cx="4962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kern="50" dirty="0"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ア）業務実施方針・実施体制　イ）コストコントロールに対する提案</a:t>
            </a:r>
            <a:endParaRPr lang="ja-JP" altLang="ja-JP" sz="1200" kern="50" dirty="0">
              <a:solidFill>
                <a:schemeClr val="tx1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D94ACDC-37D7-E7D7-CD7D-53271E005CE5}"/>
              </a:ext>
            </a:extLst>
          </p:cNvPr>
          <p:cNvSpPr txBox="1">
            <a:spLocks/>
          </p:cNvSpPr>
          <p:nvPr userDrawn="1"/>
        </p:nvSpPr>
        <p:spPr>
          <a:xfrm>
            <a:off x="11498482" y="368942"/>
            <a:ext cx="13234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通し番号　　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1</a:t>
            </a:r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／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6</a:t>
            </a:r>
            <a:endParaRPr lang="ja-JP" altLang="ja-JP" sz="12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670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0859AE-E9B7-8256-7707-0668B626FB18}"/>
              </a:ext>
            </a:extLst>
          </p:cNvPr>
          <p:cNvSpPr txBox="1">
            <a:spLocks/>
          </p:cNvSpPr>
          <p:nvPr userDrawn="1"/>
        </p:nvSpPr>
        <p:spPr>
          <a:xfrm>
            <a:off x="11498482" y="368942"/>
            <a:ext cx="13234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通し番号　　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2</a:t>
            </a:r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／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6</a:t>
            </a:r>
            <a:endParaRPr lang="ja-JP" altLang="ja-JP" sz="12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2D55F3-D1A0-5593-B424-A38F550D10DD}"/>
              </a:ext>
            </a:extLst>
          </p:cNvPr>
          <p:cNvSpPr txBox="1">
            <a:spLocks/>
          </p:cNvSpPr>
          <p:nvPr userDrawn="1"/>
        </p:nvSpPr>
        <p:spPr>
          <a:xfrm>
            <a:off x="816617" y="914644"/>
            <a:ext cx="4962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kern="50" dirty="0"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ウ）工事ステップに対する提案</a:t>
            </a:r>
            <a:endParaRPr lang="ja-JP" altLang="ja-JP" sz="1200" kern="50" dirty="0">
              <a:solidFill>
                <a:schemeClr val="tx1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8444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CCF82CC-343E-BDF8-4152-C4EAB960A038}"/>
              </a:ext>
            </a:extLst>
          </p:cNvPr>
          <p:cNvSpPr txBox="1">
            <a:spLocks/>
          </p:cNvSpPr>
          <p:nvPr userDrawn="1"/>
        </p:nvSpPr>
        <p:spPr>
          <a:xfrm>
            <a:off x="11498482" y="368942"/>
            <a:ext cx="13234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通し番号　　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3</a:t>
            </a:r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／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6</a:t>
            </a:r>
            <a:endParaRPr lang="ja-JP" altLang="ja-JP" sz="12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183F74-9868-9C36-A6EE-90BF8F7C3E7C}"/>
              </a:ext>
            </a:extLst>
          </p:cNvPr>
          <p:cNvSpPr txBox="1">
            <a:spLocks/>
          </p:cNvSpPr>
          <p:nvPr userDrawn="1"/>
        </p:nvSpPr>
        <p:spPr>
          <a:xfrm>
            <a:off x="816617" y="914644"/>
            <a:ext cx="4962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50" dirty="0"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エ）基本設計を改善し、実現可能性を向上させる提案</a:t>
            </a:r>
            <a:endParaRPr lang="ja-JP" altLang="ja-JP" sz="1200" kern="50" dirty="0">
              <a:solidFill>
                <a:schemeClr val="tx1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541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3E23BD-4510-82D9-35EC-EA8CA1FBFFE7}"/>
              </a:ext>
            </a:extLst>
          </p:cNvPr>
          <p:cNvSpPr txBox="1">
            <a:spLocks/>
          </p:cNvSpPr>
          <p:nvPr userDrawn="1"/>
        </p:nvSpPr>
        <p:spPr>
          <a:xfrm>
            <a:off x="11498482" y="368942"/>
            <a:ext cx="13234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通し番号　　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4</a:t>
            </a:r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／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6</a:t>
            </a:r>
            <a:endParaRPr lang="ja-JP" altLang="ja-JP" sz="12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E4FA70B-5513-AE75-4368-40D1274630AB}"/>
              </a:ext>
            </a:extLst>
          </p:cNvPr>
          <p:cNvSpPr txBox="1">
            <a:spLocks/>
          </p:cNvSpPr>
          <p:nvPr userDrawn="1"/>
        </p:nvSpPr>
        <p:spPr>
          <a:xfrm>
            <a:off x="816617" y="914644"/>
            <a:ext cx="4962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kern="50" dirty="0"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オ）実現可能性の高い工期の設定</a:t>
            </a:r>
            <a:endParaRPr lang="ja-JP" altLang="ja-JP" sz="1200" kern="50" dirty="0">
              <a:solidFill>
                <a:schemeClr val="tx1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11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3E86D02-B16D-26E7-CD75-1E1BEC9528B0}"/>
              </a:ext>
            </a:extLst>
          </p:cNvPr>
          <p:cNvSpPr txBox="1">
            <a:spLocks/>
          </p:cNvSpPr>
          <p:nvPr userDrawn="1"/>
        </p:nvSpPr>
        <p:spPr>
          <a:xfrm>
            <a:off x="11498482" y="368942"/>
            <a:ext cx="13234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通し番号　　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5</a:t>
            </a:r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／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6</a:t>
            </a:r>
            <a:endParaRPr lang="ja-JP" altLang="ja-JP" sz="12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CAE322-CF5B-3757-E811-7E68612FEE61}"/>
              </a:ext>
            </a:extLst>
          </p:cNvPr>
          <p:cNvSpPr txBox="1">
            <a:spLocks/>
          </p:cNvSpPr>
          <p:nvPr userDrawn="1"/>
        </p:nvSpPr>
        <p:spPr>
          <a:xfrm>
            <a:off x="816617" y="914644"/>
            <a:ext cx="4962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kern="50" dirty="0"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カ）その他提案</a:t>
            </a:r>
            <a:endParaRPr lang="ja-JP" altLang="ja-JP" sz="1200" kern="50" dirty="0">
              <a:solidFill>
                <a:schemeClr val="tx1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6484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4972364-D93D-96A2-BE05-E79274B68CE7}"/>
              </a:ext>
            </a:extLst>
          </p:cNvPr>
          <p:cNvSpPr txBox="1">
            <a:spLocks/>
          </p:cNvSpPr>
          <p:nvPr userDrawn="1"/>
        </p:nvSpPr>
        <p:spPr>
          <a:xfrm>
            <a:off x="11498482" y="368942"/>
            <a:ext cx="13234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通し番号　　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6</a:t>
            </a:r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／</a:t>
            </a:r>
            <a:r>
              <a:rPr lang="en-US" altLang="ja-JP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6</a:t>
            </a:r>
            <a:endParaRPr lang="ja-JP" altLang="ja-JP" sz="12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0B9586C-A068-4252-F74A-5B55256A9F3F}"/>
              </a:ext>
            </a:extLst>
          </p:cNvPr>
          <p:cNvSpPr txBox="1">
            <a:spLocks/>
          </p:cNvSpPr>
          <p:nvPr userDrawn="1"/>
        </p:nvSpPr>
        <p:spPr>
          <a:xfrm>
            <a:off x="816617" y="914644"/>
            <a:ext cx="4962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kern="50" dirty="0"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キ）久留米市内事業者の活用についての提案</a:t>
            </a:r>
            <a:endParaRPr lang="ja-JP" altLang="ja-JP" sz="1200" kern="50" dirty="0">
              <a:solidFill>
                <a:schemeClr val="tx1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565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3873AB8-DD5E-A314-A166-C59669997D80}"/>
              </a:ext>
            </a:extLst>
          </p:cNvPr>
          <p:cNvSpPr txBox="1">
            <a:spLocks/>
          </p:cNvSpPr>
          <p:nvPr userDrawn="1"/>
        </p:nvSpPr>
        <p:spPr>
          <a:xfrm>
            <a:off x="722650" y="357801"/>
            <a:ext cx="418636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05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ＭＳ 明朝" panose="02020609040205080304" pitchFamily="17" charset="-128"/>
              </a:rPr>
              <a:t>（様式１０）</a:t>
            </a:r>
            <a:endParaRPr lang="en-US" altLang="ja-JP" sz="1050" kern="100" dirty="0">
              <a:solidFill>
                <a:srgbClr val="000000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ＭＳ 明朝" panose="02020609040205080304" pitchFamily="17" charset="-128"/>
            </a:endParaRPr>
          </a:p>
          <a:p>
            <a:pPr algn="just"/>
            <a:r>
              <a:rPr lang="ja-JP" altLang="en-US" sz="1050" kern="5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久留米競輪場再整備に係る施工予定者選定公募型プロポーザル</a:t>
            </a:r>
            <a:endParaRPr lang="en-US" altLang="ja-JP" sz="105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  <a:p>
            <a:pPr algn="just"/>
            <a:r>
              <a:rPr lang="en-US" altLang="ja-JP" sz="1200" kern="5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【</a:t>
            </a:r>
            <a:r>
              <a:rPr lang="ja-JP" altLang="en-US" sz="1200" kern="5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技術提案書</a:t>
            </a:r>
            <a:r>
              <a:rPr lang="en-US" altLang="ja-JP" sz="1200" kern="5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】</a:t>
            </a:r>
            <a:endParaRPr lang="ja-JP" altLang="ja-JP" sz="12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E863436-97E7-4183-6A03-8081A9156308}"/>
              </a:ext>
            </a:extLst>
          </p:cNvPr>
          <p:cNvSpPr>
            <a:spLocks/>
          </p:cNvSpPr>
          <p:nvPr userDrawn="1"/>
        </p:nvSpPr>
        <p:spPr>
          <a:xfrm>
            <a:off x="722650" y="1191643"/>
            <a:ext cx="13860000" cy="8712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421801E-9FD2-83A7-3A3C-8447E914DB9D}"/>
              </a:ext>
            </a:extLst>
          </p:cNvPr>
          <p:cNvSpPr txBox="1">
            <a:spLocks/>
          </p:cNvSpPr>
          <p:nvPr userDrawn="1"/>
        </p:nvSpPr>
        <p:spPr>
          <a:xfrm>
            <a:off x="691356" y="9881089"/>
            <a:ext cx="138445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kern="5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注１）提出はＡ３判片面１枚（参考資料、写真等含む）とし、提案の記述文字の大きさは </a:t>
            </a:r>
            <a:r>
              <a:rPr lang="en-US" altLang="ja-JP" sz="1100" kern="5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10</a:t>
            </a:r>
            <a:r>
              <a:rPr lang="ja-JP" altLang="en-US" sz="1100" kern="5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ポイント以上、余白は左側</a:t>
            </a:r>
            <a:r>
              <a:rPr lang="en-US" altLang="ja-JP" sz="1100" kern="50" dirty="0" err="1">
                <a:effectLst/>
                <a:latin typeface="+mn-ea"/>
                <a:ea typeface="+mn-ea"/>
                <a:cs typeface="Times New Roman" panose="02020603050405020304" pitchFamily="18" charset="0"/>
              </a:rPr>
              <a:t>20mm</a:t>
            </a:r>
            <a:r>
              <a:rPr lang="ja-JP" altLang="en-US" sz="1100" kern="5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、右側</a:t>
            </a:r>
            <a:r>
              <a:rPr lang="en-US" altLang="ja-JP" sz="1100" kern="50" dirty="0" err="1">
                <a:effectLst/>
                <a:latin typeface="+mn-ea"/>
                <a:ea typeface="+mn-ea"/>
                <a:cs typeface="Times New Roman" panose="02020603050405020304" pitchFamily="18" charset="0"/>
              </a:rPr>
              <a:t>15mm</a:t>
            </a:r>
            <a:r>
              <a:rPr lang="ja-JP" altLang="en-US" sz="1100" kern="5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とすること。</a:t>
            </a:r>
          </a:p>
          <a:p>
            <a:r>
              <a:rPr lang="ja-JP" altLang="en-US" sz="1100" kern="50" dirty="0">
                <a:effectLst/>
                <a:latin typeface="+mn-ea"/>
                <a:ea typeface="+mn-ea"/>
                <a:cs typeface="Times New Roman" panose="02020603050405020304" pitchFamily="18" charset="0"/>
              </a:rPr>
              <a:t>注２）評価の公平性を保つため参加者を特定できる記述（自社の名称（ＪＶ構成員の名称含む）、自社が請負った工事が容易に特定できる内容等）は、記載しないこと。</a:t>
            </a:r>
            <a:endParaRPr lang="ja-JP" altLang="ja-JP" sz="1100" kern="50" dirty="0">
              <a:effectLst/>
              <a:latin typeface="+mn-ea"/>
              <a:ea typeface="+mn-ea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DB94EB7-F187-8379-AF82-2086DC704525}"/>
              </a:ext>
            </a:extLst>
          </p:cNvPr>
          <p:cNvSpPr>
            <a:spLocks/>
          </p:cNvSpPr>
          <p:nvPr userDrawn="1"/>
        </p:nvSpPr>
        <p:spPr>
          <a:xfrm>
            <a:off x="13358650" y="391728"/>
            <a:ext cx="1224000" cy="60016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25A159C-83CF-90A4-AC6F-7C87AB91244B}"/>
              </a:ext>
            </a:extLst>
          </p:cNvPr>
          <p:cNvSpPr>
            <a:spLocks/>
          </p:cNvSpPr>
          <p:nvPr userDrawn="1"/>
        </p:nvSpPr>
        <p:spPr>
          <a:xfrm>
            <a:off x="11339513" y="391728"/>
            <a:ext cx="1620000" cy="21787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51F5D6-E9EA-EC7A-4E8D-F47F69E14F0B}"/>
              </a:ext>
            </a:extLst>
          </p:cNvPr>
          <p:cNvSpPr txBox="1">
            <a:spLocks/>
          </p:cNvSpPr>
          <p:nvPr userDrawn="1"/>
        </p:nvSpPr>
        <p:spPr>
          <a:xfrm>
            <a:off x="13311153" y="361172"/>
            <a:ext cx="923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800" kern="100" dirty="0">
                <a:solidFill>
                  <a:srgbClr val="00000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Arial Unicode MS" panose="020B0604020202020204" pitchFamily="50" charset="-128"/>
              </a:rPr>
              <a:t>受付番号</a:t>
            </a:r>
            <a:endParaRPr lang="ja-JP" altLang="ja-JP" sz="1000" kern="50" dirty="0">
              <a:effectLst/>
              <a:latin typeface="ＭＳ 明朝" panose="02020609040205080304" pitchFamily="17" charset="-128"/>
              <a:ea typeface="ＭＳ 明朝" panose="02020609040205080304" pitchFamily="17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010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 userDrawn="1">
          <p15:clr>
            <a:srgbClr val="F26B43"/>
          </p15:clr>
        </p15:guide>
        <p15:guide id="2" pos="47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32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39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408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583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9820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757201"/>
      </p:ext>
    </p:extLst>
  </p:cSld>
  <p:clrMapOvr>
    <a:masterClrMapping/>
  </p:clrMapOvr>
</p:sld>
</file>

<file path=ppt/theme/theme1.xml><?xml version="1.0" encoding="utf-8"?>
<a:theme xmlns:a="http://schemas.openxmlformats.org/drawingml/2006/main" name="様式11-1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4">
      <a:majorFont>
        <a:latin typeface="ＭＳ 明朝"/>
        <a:ea typeface="ＭＳ 明朝"/>
        <a:cs typeface=""/>
      </a:majorFont>
      <a:minorFont>
        <a:latin typeface="ＭＳ 明朝"/>
        <a:ea typeface="ＭＳ 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ユーザー設定</PresentationFormat>
  <Paragraphs>6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明朝</vt:lpstr>
      <vt:lpstr>游ゴシック</vt:lpstr>
      <vt:lpstr>Arial</vt:lpstr>
      <vt:lpstr>様式11-1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2026-01-23T05:00:22Z</dcterms:created>
  <dcterms:modified xsi:type="dcterms:W3CDTF">2026-01-23T05:00:26Z</dcterms:modified>
</cp:coreProperties>
</file>